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3"/>
    <p:sldId id="260" r:id="rId4"/>
    <p:sldId id="258" r:id="rId5"/>
    <p:sldId id="292" r:id="rId6"/>
    <p:sldId id="294" r:id="rId7"/>
    <p:sldId id="297" r:id="rId8"/>
    <p:sldId id="313" r:id="rId9"/>
    <p:sldId id="314" r:id="rId10"/>
    <p:sldId id="295" r:id="rId11"/>
    <p:sldId id="296" r:id="rId12"/>
    <p:sldId id="299" r:id="rId13"/>
    <p:sldId id="300" r:id="rId14"/>
    <p:sldId id="315" r:id="rId15"/>
    <p:sldId id="301" r:id="rId16"/>
    <p:sldId id="302" r:id="rId17"/>
    <p:sldId id="317" r:id="rId18"/>
    <p:sldId id="303" r:id="rId19"/>
    <p:sldId id="310" r:id="rId20"/>
    <p:sldId id="304" r:id="rId21"/>
    <p:sldId id="28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164" y="960"/>
      </p:cViewPr>
      <p:guideLst>
        <p:guide orient="horz" pos="2128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66B57-99C3-4F3C-8C7F-7F4B0DEDB2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54F63-A21A-4B47-B19F-5132D8EC2A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454173E-8BE0-43B8-B9F2-AF9190E59ED5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0EE5D71-07DE-437C-ACEC-D52CA2721CA4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5805095" y="1889912"/>
            <a:ext cx="1066297" cy="1117839"/>
            <a:chOff x="6187279" y="1867868"/>
            <a:chExt cx="783914" cy="821806"/>
          </a:xfrm>
        </p:grpSpPr>
        <p:sp>
          <p:nvSpPr>
            <p:cNvPr id="63" name="圆角矩形 62"/>
            <p:cNvSpPr/>
            <p:nvPr/>
          </p:nvSpPr>
          <p:spPr>
            <a:xfrm>
              <a:off x="6187279" y="1867868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b="1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297764" y="1875104"/>
              <a:ext cx="578524" cy="81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rgbClr val="C30D23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2</a:t>
              </a:r>
              <a:endParaRPr lang="zh-CN" altLang="en-US" sz="6600" b="1" dirty="0">
                <a:solidFill>
                  <a:srgbClr val="C30D23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152936" y="1899754"/>
            <a:ext cx="1066297" cy="1131463"/>
            <a:chOff x="7449151" y="1867868"/>
            <a:chExt cx="783914" cy="831822"/>
          </a:xfrm>
        </p:grpSpPr>
        <p:sp>
          <p:nvSpPr>
            <p:cNvPr id="66" name="圆角矩形 65"/>
            <p:cNvSpPr/>
            <p:nvPr/>
          </p:nvSpPr>
          <p:spPr>
            <a:xfrm>
              <a:off x="7449151" y="1867868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b="1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551846" y="1885120"/>
              <a:ext cx="578524" cy="81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>
                  <a:solidFill>
                    <a:srgbClr val="C30D23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0</a:t>
              </a:r>
              <a:endParaRPr lang="zh-CN" altLang="en-US" sz="6600" b="1" dirty="0">
                <a:solidFill>
                  <a:srgbClr val="C30D23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500777" y="1911487"/>
            <a:ext cx="1066297" cy="1131463"/>
            <a:chOff x="8711023" y="1867868"/>
            <a:chExt cx="783914" cy="831822"/>
          </a:xfrm>
        </p:grpSpPr>
        <p:sp>
          <p:nvSpPr>
            <p:cNvPr id="69" name="圆角矩形 68"/>
            <p:cNvSpPr/>
            <p:nvPr/>
          </p:nvSpPr>
          <p:spPr>
            <a:xfrm>
              <a:off x="8711023" y="1867868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b="1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8821934" y="1885120"/>
              <a:ext cx="578524" cy="81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dirty="0" smtClean="0">
                  <a:solidFill>
                    <a:srgbClr val="C30D23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2</a:t>
              </a:r>
              <a:endParaRPr lang="zh-CN" altLang="en-US" sz="6600" b="1" dirty="0">
                <a:solidFill>
                  <a:srgbClr val="C30D23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5795467" y="3241406"/>
            <a:ext cx="5825033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C30D23"/>
                </a:solidFill>
                <a:cs typeface="+mn-ea"/>
                <a:sym typeface="+mn-lt"/>
              </a:rPr>
              <a:t>年终</a:t>
            </a:r>
            <a:r>
              <a:rPr lang="zh-CN" altLang="en-US" sz="4000" b="1" dirty="0" smtClean="0">
                <a:solidFill>
                  <a:srgbClr val="C30D23"/>
                </a:solidFill>
                <a:cs typeface="+mn-ea"/>
                <a:sym typeface="+mn-lt"/>
              </a:rPr>
              <a:t>工作总结</a:t>
            </a:r>
            <a:r>
              <a:rPr lang="en-US" altLang="zh-CN" sz="4000" b="1" dirty="0">
                <a:solidFill>
                  <a:srgbClr val="C30D23"/>
                </a:solidFill>
                <a:cs typeface="+mn-ea"/>
                <a:sym typeface="+mn-lt"/>
              </a:rPr>
              <a:t>/</a:t>
            </a:r>
            <a:r>
              <a:rPr lang="zh-CN" altLang="en-US" sz="4000" b="1" dirty="0">
                <a:solidFill>
                  <a:srgbClr val="C30D23"/>
                </a:solidFill>
                <a:cs typeface="+mn-ea"/>
                <a:sym typeface="+mn-lt"/>
              </a:rPr>
              <a:t>工作汇报</a:t>
            </a:r>
            <a:endParaRPr lang="zh-CN" altLang="en-US" sz="40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43" name="圆角矩形 4"/>
          <p:cNvSpPr/>
          <p:nvPr/>
        </p:nvSpPr>
        <p:spPr>
          <a:xfrm>
            <a:off x="411807" y="1307416"/>
            <a:ext cx="4946794" cy="4191523"/>
          </a:xfrm>
          <a:custGeom>
            <a:avLst/>
            <a:gdLst/>
            <a:ahLst/>
            <a:cxnLst/>
            <a:rect l="l" t="t" r="r" b="b"/>
            <a:pathLst>
              <a:path w="5184577" h="4393001">
                <a:moveTo>
                  <a:pt x="4403506" y="0"/>
                </a:moveTo>
                <a:lnTo>
                  <a:pt x="5124711" y="0"/>
                </a:lnTo>
                <a:cubicBezTo>
                  <a:pt x="5157774" y="0"/>
                  <a:pt x="5184577" y="26803"/>
                  <a:pt x="5184577" y="59866"/>
                </a:cubicBezTo>
                <a:lnTo>
                  <a:pt x="5184577" y="781071"/>
                </a:lnTo>
                <a:cubicBezTo>
                  <a:pt x="5184577" y="814134"/>
                  <a:pt x="5157774" y="840937"/>
                  <a:pt x="5124711" y="840937"/>
                </a:cubicBezTo>
                <a:lnTo>
                  <a:pt x="4664938" y="840937"/>
                </a:lnTo>
                <a:cubicBezTo>
                  <a:pt x="4185839" y="895314"/>
                  <a:pt x="4145316" y="1091500"/>
                  <a:pt x="4089942" y="1309197"/>
                </a:cubicBezTo>
                <a:lnTo>
                  <a:pt x="4089942" y="1853568"/>
                </a:lnTo>
                <a:cubicBezTo>
                  <a:pt x="4170377" y="2163348"/>
                  <a:pt x="4313555" y="2364450"/>
                  <a:pt x="4678179" y="2410673"/>
                </a:cubicBezTo>
                <a:lnTo>
                  <a:pt x="5110624" y="2410673"/>
                </a:lnTo>
                <a:cubicBezTo>
                  <a:pt x="5143687" y="2410673"/>
                  <a:pt x="5170490" y="2437476"/>
                  <a:pt x="5170490" y="2470539"/>
                </a:cubicBezTo>
                <a:lnTo>
                  <a:pt x="5170490" y="3191744"/>
                </a:lnTo>
                <a:cubicBezTo>
                  <a:pt x="5170490" y="3224807"/>
                  <a:pt x="5143687" y="3251610"/>
                  <a:pt x="5110624" y="3251610"/>
                </a:cubicBezTo>
                <a:lnTo>
                  <a:pt x="4389419" y="3251610"/>
                </a:lnTo>
                <a:cubicBezTo>
                  <a:pt x="4356356" y="3251610"/>
                  <a:pt x="4329553" y="3224807"/>
                  <a:pt x="4329553" y="3191744"/>
                </a:cubicBezTo>
                <a:lnTo>
                  <a:pt x="4329553" y="2772506"/>
                </a:lnTo>
                <a:cubicBezTo>
                  <a:pt x="4256602" y="2282831"/>
                  <a:pt x="3986395" y="2079206"/>
                  <a:pt x="3740179" y="2062445"/>
                </a:cubicBezTo>
                <a:lnTo>
                  <a:pt x="3357903" y="2062445"/>
                </a:lnTo>
                <a:cubicBezTo>
                  <a:pt x="3019306" y="2153584"/>
                  <a:pt x="2902030" y="2383129"/>
                  <a:pt x="2850730" y="2570508"/>
                </a:cubicBezTo>
                <a:lnTo>
                  <a:pt x="2850730" y="3050226"/>
                </a:lnTo>
                <a:lnTo>
                  <a:pt x="2851893" y="3048315"/>
                </a:lnTo>
                <a:cubicBezTo>
                  <a:pt x="2985393" y="3377292"/>
                  <a:pt x="3166461" y="3537242"/>
                  <a:pt x="3516064" y="3552064"/>
                </a:cubicBezTo>
                <a:lnTo>
                  <a:pt x="3934932" y="3552064"/>
                </a:lnTo>
                <a:cubicBezTo>
                  <a:pt x="3967995" y="3552064"/>
                  <a:pt x="3994798" y="3578867"/>
                  <a:pt x="3994798" y="3611930"/>
                </a:cubicBezTo>
                <a:lnTo>
                  <a:pt x="3994798" y="4333135"/>
                </a:lnTo>
                <a:cubicBezTo>
                  <a:pt x="3994798" y="4366198"/>
                  <a:pt x="3967995" y="4393001"/>
                  <a:pt x="3934932" y="4393001"/>
                </a:cubicBezTo>
                <a:lnTo>
                  <a:pt x="3213727" y="4393001"/>
                </a:lnTo>
                <a:cubicBezTo>
                  <a:pt x="3180664" y="4393001"/>
                  <a:pt x="3153861" y="4366198"/>
                  <a:pt x="3153861" y="4333135"/>
                </a:cubicBezTo>
                <a:lnTo>
                  <a:pt x="3153861" y="3960529"/>
                </a:lnTo>
                <a:cubicBezTo>
                  <a:pt x="3090810" y="3564784"/>
                  <a:pt x="2926264" y="3476650"/>
                  <a:pt x="2730976" y="3450465"/>
                </a:cubicBezTo>
                <a:lnTo>
                  <a:pt x="1781144" y="3450465"/>
                </a:lnTo>
                <a:cubicBezTo>
                  <a:pt x="1735868" y="3450465"/>
                  <a:pt x="1699164" y="3413761"/>
                  <a:pt x="1699164" y="3368485"/>
                </a:cubicBezTo>
                <a:lnTo>
                  <a:pt x="1699164" y="2779756"/>
                </a:lnTo>
                <a:cubicBezTo>
                  <a:pt x="1615849" y="2517843"/>
                  <a:pt x="1570079" y="2309549"/>
                  <a:pt x="1276826" y="2240843"/>
                </a:cubicBezTo>
                <a:lnTo>
                  <a:pt x="107651" y="2240843"/>
                </a:lnTo>
                <a:cubicBezTo>
                  <a:pt x="48197" y="2240843"/>
                  <a:pt x="0" y="2192646"/>
                  <a:pt x="0" y="2133192"/>
                </a:cubicBezTo>
                <a:lnTo>
                  <a:pt x="0" y="836326"/>
                </a:lnTo>
                <a:cubicBezTo>
                  <a:pt x="0" y="776872"/>
                  <a:pt x="48197" y="728675"/>
                  <a:pt x="107651" y="728675"/>
                </a:cubicBezTo>
                <a:lnTo>
                  <a:pt x="1404517" y="728675"/>
                </a:lnTo>
                <a:cubicBezTo>
                  <a:pt x="1463971" y="728675"/>
                  <a:pt x="1512168" y="776872"/>
                  <a:pt x="1512168" y="836326"/>
                </a:cubicBezTo>
                <a:lnTo>
                  <a:pt x="1512168" y="1827522"/>
                </a:lnTo>
                <a:cubicBezTo>
                  <a:pt x="1604420" y="2199887"/>
                  <a:pt x="1771219" y="2228626"/>
                  <a:pt x="1978744" y="2298090"/>
                </a:cubicBezTo>
                <a:lnTo>
                  <a:pt x="1978292" y="2298899"/>
                </a:lnTo>
                <a:lnTo>
                  <a:pt x="2543225" y="2298899"/>
                </a:lnTo>
                <a:cubicBezTo>
                  <a:pt x="2797103" y="2193307"/>
                  <a:pt x="3017493" y="2049585"/>
                  <a:pt x="3058719" y="1733395"/>
                </a:cubicBezTo>
                <a:lnTo>
                  <a:pt x="3058719" y="1104635"/>
                </a:lnTo>
                <a:cubicBezTo>
                  <a:pt x="3058719" y="1064090"/>
                  <a:pt x="3091587" y="1031222"/>
                  <a:pt x="3132132" y="1031222"/>
                </a:cubicBezTo>
                <a:lnTo>
                  <a:pt x="3766965" y="1031222"/>
                </a:lnTo>
                <a:lnTo>
                  <a:pt x="3761504" y="1026514"/>
                </a:lnTo>
                <a:cubicBezTo>
                  <a:pt x="4071764" y="957577"/>
                  <a:pt x="4317808" y="800290"/>
                  <a:pt x="4343640" y="435501"/>
                </a:cubicBezTo>
                <a:lnTo>
                  <a:pt x="4343640" y="59866"/>
                </a:lnTo>
                <a:cubicBezTo>
                  <a:pt x="4343640" y="26803"/>
                  <a:pt x="4370443" y="0"/>
                  <a:pt x="4403506" y="0"/>
                </a:cubicBezTo>
                <a:close/>
              </a:path>
            </a:pathLst>
          </a:custGeom>
          <a:solidFill>
            <a:srgbClr val="C30D2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95300" y="2080895"/>
            <a:ext cx="1256665" cy="1256665"/>
          </a:xfrm>
          <a:prstGeom prst="roundRect">
            <a:avLst>
              <a:gd name="adj" fmla="val 7119"/>
            </a:avLst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9525">
            <a:gradFill>
              <a:gsLst>
                <a:gs pos="89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7200000" scaled="0"/>
            </a:gradFill>
          </a:ln>
          <a:effectLst>
            <a:outerShdw blurRad="127000" dist="635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620889" y="1365430"/>
            <a:ext cx="837172" cy="646583"/>
            <a:chOff x="5403365" y="465806"/>
            <a:chExt cx="1014984" cy="783914"/>
          </a:xfrm>
        </p:grpSpPr>
        <p:sp>
          <p:nvSpPr>
            <p:cNvPr id="51" name="圆角矩形 50"/>
            <p:cNvSpPr/>
            <p:nvPr/>
          </p:nvSpPr>
          <p:spPr>
            <a:xfrm>
              <a:off x="5403365" y="465806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403365" y="626930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团结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099420" y="3576164"/>
            <a:ext cx="1040607" cy="946005"/>
            <a:chOff x="2346343" y="3146090"/>
            <a:chExt cx="1261627" cy="1146933"/>
          </a:xfrm>
        </p:grpSpPr>
        <p:sp>
          <p:nvSpPr>
            <p:cNvPr id="54" name="圆角矩形 53"/>
            <p:cNvSpPr/>
            <p:nvPr/>
          </p:nvSpPr>
          <p:spPr>
            <a:xfrm>
              <a:off x="2346343" y="3146090"/>
              <a:ext cx="1146933" cy="1146933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460050" y="3417160"/>
              <a:ext cx="1147920" cy="48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创造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20889" y="3667034"/>
            <a:ext cx="859798" cy="646583"/>
            <a:chOff x="5403365" y="3256261"/>
            <a:chExt cx="1042416" cy="783914"/>
          </a:xfrm>
        </p:grpSpPr>
        <p:sp>
          <p:nvSpPr>
            <p:cNvPr id="57" name="圆角矩形 56"/>
            <p:cNvSpPr/>
            <p:nvPr/>
          </p:nvSpPr>
          <p:spPr>
            <a:xfrm>
              <a:off x="5403365" y="3256261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30797" y="3417385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奋斗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486929" y="4781226"/>
            <a:ext cx="857062" cy="646583"/>
            <a:chOff x="4028555" y="4607103"/>
            <a:chExt cx="1039099" cy="783914"/>
          </a:xfrm>
        </p:grpSpPr>
        <p:sp>
          <p:nvSpPr>
            <p:cNvPr id="60" name="圆角矩形 59"/>
            <p:cNvSpPr/>
            <p:nvPr/>
          </p:nvSpPr>
          <p:spPr>
            <a:xfrm>
              <a:off x="4028555" y="4607103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052670" y="4768227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激情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187246" y="4025474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486623" y="4984458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187615" y="5220737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877757" y="5498939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775725" y="2605138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329066" y="1555575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063821" y="2311367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31671" y="1911155"/>
            <a:ext cx="1066297" cy="1106804"/>
            <a:chOff x="9251603" y="1782883"/>
            <a:chExt cx="783914" cy="813694"/>
          </a:xfrm>
        </p:grpSpPr>
        <p:sp>
          <p:nvSpPr>
            <p:cNvPr id="3" name="圆角矩形 2"/>
            <p:cNvSpPr/>
            <p:nvPr/>
          </p:nvSpPr>
          <p:spPr>
            <a:xfrm>
              <a:off x="9251603" y="1789906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600" b="1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397714" y="1782883"/>
              <a:ext cx="578524" cy="81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6600" b="1" dirty="0">
                  <a:solidFill>
                    <a:srgbClr val="C30D23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1</a:t>
              </a:r>
              <a:endParaRPr lang="zh-CN" altLang="en-US" sz="6600" b="1" dirty="0">
                <a:solidFill>
                  <a:srgbClr val="C30D23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00000"/>
                </a:solidFill>
                <a:sym typeface="+mn-ea"/>
              </a:rPr>
              <a:t>部分开发功能展示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54336" y="1428292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sym typeface="+mn-ea"/>
              </a:rPr>
              <a:t>营销中心优惠券</a:t>
            </a:r>
            <a:endParaRPr lang="zh-CN" altLang="en-US" sz="2000" b="1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928495"/>
            <a:ext cx="7857490" cy="406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开发功能概述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4011" y="1213662"/>
            <a:ext cx="3668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WMS</a:t>
            </a:r>
            <a:r>
              <a:rPr lang="zh-CN" altLang="en-US" sz="2000" b="1" dirty="0">
                <a:solidFill>
                  <a:srgbClr val="C00000"/>
                </a:solidFill>
              </a:rPr>
              <a:t>、</a:t>
            </a:r>
            <a:r>
              <a:rPr lang="en-US" altLang="zh-CN" sz="2000" b="1" dirty="0">
                <a:solidFill>
                  <a:srgbClr val="C00000"/>
                </a:solidFill>
              </a:rPr>
              <a:t>OMS</a:t>
            </a:r>
            <a:r>
              <a:rPr lang="zh-CN" altLang="en-US" sz="2000" b="1" dirty="0">
                <a:solidFill>
                  <a:srgbClr val="C00000"/>
                </a:solidFill>
              </a:rPr>
              <a:t>、对接全业务解耦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2010410"/>
            <a:ext cx="10785475" cy="4622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5535" y="1612265"/>
            <a:ext cx="9872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核心接口 抽象为</a:t>
            </a:r>
            <a:r>
              <a:rPr lang="en-US" altLang="zh-CN"/>
              <a:t>3</a:t>
            </a:r>
            <a:r>
              <a:rPr lang="zh-CN" altLang="en-US"/>
              <a:t>个，其余所有对接业务在 </a:t>
            </a:r>
            <a:r>
              <a:rPr lang="en-US" altLang="zh-CN"/>
              <a:t>dcp </a:t>
            </a:r>
            <a:r>
              <a:rPr lang="zh-CN" altLang="en-US"/>
              <a:t>的 </a:t>
            </a:r>
            <a:r>
              <a:rPr lang="en-US" altLang="zh-CN"/>
              <a:t>impl </a:t>
            </a:r>
            <a:r>
              <a:rPr lang="zh-CN" altLang="en-US"/>
              <a:t>中采用策略模板扩展实现，</a:t>
            </a:r>
            <a:r>
              <a:rPr lang="zh-CN" altLang="en-US">
                <a:sym typeface="+mn-ea"/>
              </a:rPr>
              <a:t>业务高度内聚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66750" y="31432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优化与创新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84161" y="3229914"/>
            <a:ext cx="3288665" cy="398780"/>
            <a:chOff x="600000" y="3918153"/>
            <a:chExt cx="3380535" cy="398780"/>
          </a:xfrm>
        </p:grpSpPr>
        <p:sp>
          <p:nvSpPr>
            <p:cNvPr id="12" name="Freeform 512"/>
            <p:cNvSpPr/>
            <p:nvPr/>
          </p:nvSpPr>
          <p:spPr bwMode="auto">
            <a:xfrm>
              <a:off x="600000" y="3999997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9477" y="3918153"/>
              <a:ext cx="323105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30D23"/>
                  </a:solidFill>
                  <a:cs typeface="+mn-ea"/>
                  <a:sym typeface="+mn-lt"/>
                </a:rPr>
                <a:t>canal-extender</a:t>
              </a:r>
              <a:endParaRPr lang="en-US" altLang="zh-CN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4161" y="2174544"/>
            <a:ext cx="2471149" cy="398780"/>
            <a:chOff x="600653" y="4079443"/>
            <a:chExt cx="2540181" cy="398780"/>
          </a:xfrm>
        </p:grpSpPr>
        <p:sp>
          <p:nvSpPr>
            <p:cNvPr id="15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0504" y="4079443"/>
              <a:ext cx="23903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代码优化</a:t>
              </a:r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重构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代码优化重构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4011" y="1213662"/>
            <a:ext cx="2398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WMS </a:t>
            </a:r>
            <a:r>
              <a:rPr lang="zh-CN" altLang="en-US" sz="2000" b="1" dirty="0">
                <a:solidFill>
                  <a:srgbClr val="C00000"/>
                </a:solidFill>
              </a:rPr>
              <a:t>发货功能重构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2011680"/>
            <a:ext cx="6083300" cy="4685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4080" y="1643380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核心接收流程，更新数据，低参数传递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0" y="2011680"/>
            <a:ext cx="6129020" cy="468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代码优化重构</a:t>
            </a:r>
            <a:endParaRPr lang="zh-CN" altLang="en-US" sz="3600" b="1" dirty="0" smtClean="0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2775" y="1106170"/>
            <a:ext cx="96608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30D23"/>
                </a:solidFill>
                <a:cs typeface="+mn-ea"/>
                <a:sym typeface="+mn-lt"/>
              </a:rPr>
              <a:t>优化</a:t>
            </a:r>
            <a:r>
              <a:rPr lang="zh-CN" altLang="en-US" sz="2000" b="1" dirty="0">
                <a:solidFill>
                  <a:srgbClr val="C30D23"/>
                </a:solidFill>
                <a:cs typeface="+mn-ea"/>
                <a:sym typeface="+mn-lt"/>
              </a:rPr>
              <a:t> </a:t>
            </a:r>
            <a:r>
              <a:rPr lang="en-US" altLang="zh-CN" sz="2000" b="1" dirty="0">
                <a:solidFill>
                  <a:srgbClr val="C30D23"/>
                </a:solidFill>
                <a:cs typeface="+mn-ea"/>
                <a:sym typeface="+mn-lt"/>
              </a:rPr>
              <a:t>MQ </a:t>
            </a:r>
            <a:r>
              <a:rPr lang="zh-CN" altLang="en-US" sz="2000" b="1" dirty="0">
                <a:solidFill>
                  <a:srgbClr val="C30D23"/>
                </a:solidFill>
                <a:cs typeface="+mn-ea"/>
                <a:sym typeface="+mn-lt"/>
              </a:rPr>
              <a:t>代码创建，</a:t>
            </a:r>
            <a:r>
              <a:rPr lang="en-US" altLang="zh-CN" sz="2000" b="1" dirty="0">
                <a:solidFill>
                  <a:srgbClr val="C30D23"/>
                </a:solidFill>
                <a:cs typeface="+mn-ea"/>
                <a:sym typeface="+mn-lt"/>
              </a:rPr>
              <a:t>MqInit</a:t>
            </a:r>
            <a:endParaRPr lang="en-US" altLang="zh-CN" sz="20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458595"/>
            <a:ext cx="11645265" cy="533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6750" y="314325"/>
            <a:ext cx="340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C30D23"/>
                </a:solidFill>
                <a:cs typeface="+mn-ea"/>
                <a:sym typeface="+mn-lt"/>
              </a:rPr>
              <a:t>canal-</a:t>
            </a:r>
            <a:r>
              <a:rPr lang="en-US" sz="3600" b="1" dirty="0">
                <a:solidFill>
                  <a:srgbClr val="C30D23"/>
                </a:solidFill>
                <a:cs typeface="+mn-ea"/>
                <a:sym typeface="+mn-lt"/>
              </a:rPr>
              <a:t>extender</a:t>
            </a:r>
            <a:endParaRPr lang="en-US" sz="3600" b="1" dirty="0" smtClean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225" y="1400810"/>
            <a:ext cx="10451465" cy="5281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0920" y="430720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66750" y="314325"/>
            <a:ext cx="2722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C30D23"/>
                </a:solidFill>
                <a:cs typeface="+mn-ea"/>
                <a:sym typeface="+mn-lt"/>
              </a:rPr>
              <a:t>caffine-</a:t>
            </a:r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扩展</a:t>
            </a:r>
            <a:endParaRPr lang="zh-CN" altLang="en-US" sz="36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1500" y="1148080"/>
            <a:ext cx="95732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caffine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本地缓存本来无法对单个缓存进行 时间失效，如果大量本地缓存同时失效的同时，又运行新的方法进行缓存，容易造成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jvm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GC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卡顿，因此扩展了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cacheable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注解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value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值的功能，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config_3s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表示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config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本地缓存，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3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秒后失效，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config_1s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表示 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config 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本地缓存 ，</a:t>
            </a:r>
            <a:r>
              <a:rPr lang="en-US" altLang="zh-CN" b="1" dirty="0">
                <a:solidFill>
                  <a:srgbClr val="C30D23"/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rgbClr val="C30D23"/>
                </a:solidFill>
                <a:cs typeface="+mn-ea"/>
                <a:sym typeface="+mn-lt"/>
              </a:rPr>
              <a:t>秒后失效</a:t>
            </a:r>
            <a:endParaRPr lang="zh-CN" altLang="en-US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2287905"/>
            <a:ext cx="9019540" cy="446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66750" y="314325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精进和成长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84295" y="2277745"/>
            <a:ext cx="4704080" cy="398780"/>
            <a:chOff x="600000" y="3918153"/>
            <a:chExt cx="4393586" cy="398780"/>
          </a:xfrm>
        </p:grpSpPr>
        <p:sp>
          <p:nvSpPr>
            <p:cNvPr id="12" name="Freeform 512"/>
            <p:cNvSpPr/>
            <p:nvPr/>
          </p:nvSpPr>
          <p:spPr bwMode="auto">
            <a:xfrm>
              <a:off x="600000" y="3999997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49477" y="3918153"/>
              <a:ext cx="424410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latin typeface="+mn-ea"/>
                  <a:cs typeface="+mn-ea"/>
                  <a:sym typeface="+mn-lt"/>
                </a:rPr>
                <a:t>下单、支付、发货、售后全流程熟悉</a:t>
              </a:r>
              <a:endParaRPr lang="zh-CN" altLang="en-US" sz="2000" b="1" dirty="0">
                <a:solidFill>
                  <a:srgbClr val="C30D23"/>
                </a:solidFill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4295" y="1557655"/>
            <a:ext cx="3154680" cy="398780"/>
            <a:chOff x="600653" y="4079443"/>
            <a:chExt cx="2540181" cy="469674"/>
          </a:xfrm>
        </p:grpSpPr>
        <p:sp>
          <p:nvSpPr>
            <p:cNvPr id="15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0504" y="4079443"/>
              <a:ext cx="2390330" cy="46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熟悉</a:t>
              </a:r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常用设计模式</a:t>
              </a:r>
              <a:endParaRPr lang="zh-CN" altLang="en-US" sz="2000" b="1" dirty="0">
                <a:solidFill>
                  <a:srgbClr val="C30D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65746" y="3012109"/>
            <a:ext cx="5815330" cy="398780"/>
            <a:chOff x="600000" y="3918153"/>
            <a:chExt cx="5977783" cy="398780"/>
          </a:xfrm>
        </p:grpSpPr>
        <p:sp>
          <p:nvSpPr>
            <p:cNvPr id="3" name="Freeform 512"/>
            <p:cNvSpPr/>
            <p:nvPr/>
          </p:nvSpPr>
          <p:spPr bwMode="auto">
            <a:xfrm>
              <a:off x="600000" y="3999997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749477" y="3918153"/>
              <a:ext cx="582830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熟悉</a:t>
              </a:r>
              <a:r>
                <a:rPr lang="en-US" altLang="zh-CN" sz="2000" b="1" dirty="0">
                  <a:solidFill>
                    <a:srgbClr val="C30D23"/>
                  </a:solidFill>
                  <a:cs typeface="+mn-ea"/>
                  <a:sym typeface="+mn-lt"/>
                </a:rPr>
                <a:t> springboot </a:t>
              </a:r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自动注入源码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884295" y="3727450"/>
            <a:ext cx="3154680" cy="398780"/>
            <a:chOff x="600653" y="4044292"/>
            <a:chExt cx="2540181" cy="469674"/>
          </a:xfrm>
        </p:grpSpPr>
        <p:sp>
          <p:nvSpPr>
            <p:cNvPr id="6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50504" y="4044292"/>
              <a:ext cx="2390330" cy="46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编程思想的进一步提升</a:t>
              </a:r>
              <a:endParaRPr lang="zh-CN" altLang="en-US" sz="2000" b="1" dirty="0">
                <a:solidFill>
                  <a:srgbClr val="C30D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66750" y="31432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吐槽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30170" y="13315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66645" y="17856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66750" y="314325"/>
            <a:ext cx="257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2022</a:t>
            </a:r>
            <a:r>
              <a:rPr lang="zh-CN" altLang="en-US" sz="3600" b="1" dirty="0">
                <a:solidFill>
                  <a:srgbClr val="C00000"/>
                </a:solidFill>
              </a:rPr>
              <a:t>年计划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80770" y="1681480"/>
            <a:ext cx="9587230" cy="706755"/>
            <a:chOff x="600653" y="4044292"/>
            <a:chExt cx="7719737" cy="832400"/>
          </a:xfrm>
        </p:grpSpPr>
        <p:sp>
          <p:nvSpPr>
            <p:cNvPr id="15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31037" y="4044292"/>
              <a:ext cx="7589353" cy="83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SQL-LOG</a:t>
              </a:r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服务完全</a:t>
              </a:r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改造成可动态扩展所需要监听的数据库及相关表数据，且脱离小店系统</a:t>
              </a:r>
              <a:endParaRPr lang="zh-CN" altLang="en-US" sz="2000" b="1" dirty="0">
                <a:solidFill>
                  <a:srgbClr val="C30D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80770" y="3378200"/>
            <a:ext cx="9587230" cy="398780"/>
            <a:chOff x="600653" y="4044292"/>
            <a:chExt cx="7719737" cy="448710"/>
          </a:xfrm>
        </p:grpSpPr>
        <p:sp>
          <p:nvSpPr>
            <p:cNvPr id="18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31037" y="4044292"/>
              <a:ext cx="7589353" cy="44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提升算法能力，和逻辑思想缜密能力</a:t>
              </a:r>
              <a:endParaRPr lang="zh-CN" sz="2000" b="1" dirty="0">
                <a:solidFill>
                  <a:srgbClr val="C30D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80770" y="5181600"/>
            <a:ext cx="9587230" cy="398780"/>
            <a:chOff x="600653" y="4044292"/>
            <a:chExt cx="7719737" cy="469674"/>
          </a:xfrm>
        </p:grpSpPr>
        <p:sp>
          <p:nvSpPr>
            <p:cNvPr id="25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1037" y="4044292"/>
              <a:ext cx="7589353" cy="46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软件工程与设计模式的总结和启发</a:t>
              </a:r>
              <a:endParaRPr lang="zh-CN" altLang="en-US" sz="2000" b="1" dirty="0">
                <a:solidFill>
                  <a:srgbClr val="C30D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前言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3965" y="139446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Text Placeholder 2"/>
          <p:cNvSpPr txBox="1"/>
          <p:nvPr/>
        </p:nvSpPr>
        <p:spPr>
          <a:xfrm>
            <a:off x="1764030" y="1718310"/>
            <a:ext cx="7600315" cy="221488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今年是来公司的第二年了，时间很快，从开年的军训到现在，已然又过去一年，这一年来，在收获和付出中成长了许多，也对公司的事，团队，业务，项目有了更多了解，希望在来年的工作中能够为公司做更多、更好的项目，与公司一同发展，成长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6339445" y="2609892"/>
            <a:ext cx="5258813" cy="142346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800" b="1" dirty="0" smtClean="0">
                <a:solidFill>
                  <a:srgbClr val="C30D23"/>
                </a:solidFill>
                <a:cs typeface="+mn-ea"/>
                <a:sym typeface="+mn-lt"/>
              </a:rPr>
              <a:t>谢谢观看</a:t>
            </a:r>
            <a:endParaRPr lang="zh-CN" altLang="en-US" sz="88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43" name="圆角矩形 4"/>
          <p:cNvSpPr/>
          <p:nvPr/>
        </p:nvSpPr>
        <p:spPr>
          <a:xfrm>
            <a:off x="411807" y="1307416"/>
            <a:ext cx="4946794" cy="4191523"/>
          </a:xfrm>
          <a:custGeom>
            <a:avLst/>
            <a:gdLst/>
            <a:ahLst/>
            <a:cxnLst/>
            <a:rect l="l" t="t" r="r" b="b"/>
            <a:pathLst>
              <a:path w="5184577" h="4393001">
                <a:moveTo>
                  <a:pt x="4403506" y="0"/>
                </a:moveTo>
                <a:lnTo>
                  <a:pt x="5124711" y="0"/>
                </a:lnTo>
                <a:cubicBezTo>
                  <a:pt x="5157774" y="0"/>
                  <a:pt x="5184577" y="26803"/>
                  <a:pt x="5184577" y="59866"/>
                </a:cubicBezTo>
                <a:lnTo>
                  <a:pt x="5184577" y="781071"/>
                </a:lnTo>
                <a:cubicBezTo>
                  <a:pt x="5184577" y="814134"/>
                  <a:pt x="5157774" y="840937"/>
                  <a:pt x="5124711" y="840937"/>
                </a:cubicBezTo>
                <a:lnTo>
                  <a:pt x="4664938" y="840937"/>
                </a:lnTo>
                <a:cubicBezTo>
                  <a:pt x="4185839" y="895314"/>
                  <a:pt x="4145316" y="1091500"/>
                  <a:pt x="4089942" y="1309197"/>
                </a:cubicBezTo>
                <a:lnTo>
                  <a:pt x="4089942" y="1853568"/>
                </a:lnTo>
                <a:cubicBezTo>
                  <a:pt x="4170377" y="2163348"/>
                  <a:pt x="4313555" y="2364450"/>
                  <a:pt x="4678179" y="2410673"/>
                </a:cubicBezTo>
                <a:lnTo>
                  <a:pt x="5110624" y="2410673"/>
                </a:lnTo>
                <a:cubicBezTo>
                  <a:pt x="5143687" y="2410673"/>
                  <a:pt x="5170490" y="2437476"/>
                  <a:pt x="5170490" y="2470539"/>
                </a:cubicBezTo>
                <a:lnTo>
                  <a:pt x="5170490" y="3191744"/>
                </a:lnTo>
                <a:cubicBezTo>
                  <a:pt x="5170490" y="3224807"/>
                  <a:pt x="5143687" y="3251610"/>
                  <a:pt x="5110624" y="3251610"/>
                </a:cubicBezTo>
                <a:lnTo>
                  <a:pt x="4389419" y="3251610"/>
                </a:lnTo>
                <a:cubicBezTo>
                  <a:pt x="4356356" y="3251610"/>
                  <a:pt x="4329553" y="3224807"/>
                  <a:pt x="4329553" y="3191744"/>
                </a:cubicBezTo>
                <a:lnTo>
                  <a:pt x="4329553" y="2772506"/>
                </a:lnTo>
                <a:cubicBezTo>
                  <a:pt x="4256602" y="2282831"/>
                  <a:pt x="3986395" y="2079206"/>
                  <a:pt x="3740179" y="2062445"/>
                </a:cubicBezTo>
                <a:lnTo>
                  <a:pt x="3357903" y="2062445"/>
                </a:lnTo>
                <a:cubicBezTo>
                  <a:pt x="3019306" y="2153584"/>
                  <a:pt x="2902030" y="2383129"/>
                  <a:pt x="2850730" y="2570508"/>
                </a:cubicBezTo>
                <a:lnTo>
                  <a:pt x="2850730" y="3050226"/>
                </a:lnTo>
                <a:lnTo>
                  <a:pt x="2851893" y="3048315"/>
                </a:lnTo>
                <a:cubicBezTo>
                  <a:pt x="2985393" y="3377292"/>
                  <a:pt x="3166461" y="3537242"/>
                  <a:pt x="3516064" y="3552064"/>
                </a:cubicBezTo>
                <a:lnTo>
                  <a:pt x="3934932" y="3552064"/>
                </a:lnTo>
                <a:cubicBezTo>
                  <a:pt x="3967995" y="3552064"/>
                  <a:pt x="3994798" y="3578867"/>
                  <a:pt x="3994798" y="3611930"/>
                </a:cubicBezTo>
                <a:lnTo>
                  <a:pt x="3994798" y="4333135"/>
                </a:lnTo>
                <a:cubicBezTo>
                  <a:pt x="3994798" y="4366198"/>
                  <a:pt x="3967995" y="4393001"/>
                  <a:pt x="3934932" y="4393001"/>
                </a:cubicBezTo>
                <a:lnTo>
                  <a:pt x="3213727" y="4393001"/>
                </a:lnTo>
                <a:cubicBezTo>
                  <a:pt x="3180664" y="4393001"/>
                  <a:pt x="3153861" y="4366198"/>
                  <a:pt x="3153861" y="4333135"/>
                </a:cubicBezTo>
                <a:lnTo>
                  <a:pt x="3153861" y="3960529"/>
                </a:lnTo>
                <a:cubicBezTo>
                  <a:pt x="3090810" y="3564784"/>
                  <a:pt x="2926264" y="3476650"/>
                  <a:pt x="2730976" y="3450465"/>
                </a:cubicBezTo>
                <a:lnTo>
                  <a:pt x="1781144" y="3450465"/>
                </a:lnTo>
                <a:cubicBezTo>
                  <a:pt x="1735868" y="3450465"/>
                  <a:pt x="1699164" y="3413761"/>
                  <a:pt x="1699164" y="3368485"/>
                </a:cubicBezTo>
                <a:lnTo>
                  <a:pt x="1699164" y="2779756"/>
                </a:lnTo>
                <a:cubicBezTo>
                  <a:pt x="1615849" y="2517843"/>
                  <a:pt x="1570079" y="2309549"/>
                  <a:pt x="1276826" y="2240843"/>
                </a:cubicBezTo>
                <a:lnTo>
                  <a:pt x="107651" y="2240843"/>
                </a:lnTo>
                <a:cubicBezTo>
                  <a:pt x="48197" y="2240843"/>
                  <a:pt x="0" y="2192646"/>
                  <a:pt x="0" y="2133192"/>
                </a:cubicBezTo>
                <a:lnTo>
                  <a:pt x="0" y="836326"/>
                </a:lnTo>
                <a:cubicBezTo>
                  <a:pt x="0" y="776872"/>
                  <a:pt x="48197" y="728675"/>
                  <a:pt x="107651" y="728675"/>
                </a:cubicBezTo>
                <a:lnTo>
                  <a:pt x="1404517" y="728675"/>
                </a:lnTo>
                <a:cubicBezTo>
                  <a:pt x="1463971" y="728675"/>
                  <a:pt x="1512168" y="776872"/>
                  <a:pt x="1512168" y="836326"/>
                </a:cubicBezTo>
                <a:lnTo>
                  <a:pt x="1512168" y="1827522"/>
                </a:lnTo>
                <a:cubicBezTo>
                  <a:pt x="1604420" y="2199887"/>
                  <a:pt x="1771219" y="2228626"/>
                  <a:pt x="1978744" y="2298090"/>
                </a:cubicBezTo>
                <a:lnTo>
                  <a:pt x="1978292" y="2298899"/>
                </a:lnTo>
                <a:lnTo>
                  <a:pt x="2543225" y="2298899"/>
                </a:lnTo>
                <a:cubicBezTo>
                  <a:pt x="2797103" y="2193307"/>
                  <a:pt x="3017493" y="2049585"/>
                  <a:pt x="3058719" y="1733395"/>
                </a:cubicBezTo>
                <a:lnTo>
                  <a:pt x="3058719" y="1104635"/>
                </a:lnTo>
                <a:cubicBezTo>
                  <a:pt x="3058719" y="1064090"/>
                  <a:pt x="3091587" y="1031222"/>
                  <a:pt x="3132132" y="1031222"/>
                </a:cubicBezTo>
                <a:lnTo>
                  <a:pt x="3766965" y="1031222"/>
                </a:lnTo>
                <a:lnTo>
                  <a:pt x="3761504" y="1026514"/>
                </a:lnTo>
                <a:cubicBezTo>
                  <a:pt x="4071764" y="957577"/>
                  <a:pt x="4317808" y="800290"/>
                  <a:pt x="4343640" y="435501"/>
                </a:cubicBezTo>
                <a:lnTo>
                  <a:pt x="4343640" y="59866"/>
                </a:lnTo>
                <a:cubicBezTo>
                  <a:pt x="4343640" y="26803"/>
                  <a:pt x="4370443" y="0"/>
                  <a:pt x="4403506" y="0"/>
                </a:cubicBezTo>
                <a:close/>
              </a:path>
            </a:pathLst>
          </a:custGeom>
          <a:solidFill>
            <a:srgbClr val="C30D23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620889" y="1375590"/>
            <a:ext cx="837172" cy="646583"/>
            <a:chOff x="5403365" y="465806"/>
            <a:chExt cx="1014984" cy="783914"/>
          </a:xfrm>
        </p:grpSpPr>
        <p:sp>
          <p:nvSpPr>
            <p:cNvPr id="51" name="圆角矩形 50"/>
            <p:cNvSpPr/>
            <p:nvPr/>
          </p:nvSpPr>
          <p:spPr>
            <a:xfrm>
              <a:off x="5403365" y="465806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403365" y="626930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团结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099420" y="3576164"/>
            <a:ext cx="1102202" cy="946005"/>
            <a:chOff x="2346343" y="3146090"/>
            <a:chExt cx="1336304" cy="1146933"/>
          </a:xfrm>
        </p:grpSpPr>
        <p:sp>
          <p:nvSpPr>
            <p:cNvPr id="54" name="圆角矩形 53"/>
            <p:cNvSpPr/>
            <p:nvPr/>
          </p:nvSpPr>
          <p:spPr>
            <a:xfrm>
              <a:off x="2346343" y="3146090"/>
              <a:ext cx="1146933" cy="1146933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534727" y="3418699"/>
              <a:ext cx="1147920" cy="48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创造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620889" y="3667034"/>
            <a:ext cx="859798" cy="646583"/>
            <a:chOff x="5403365" y="3256261"/>
            <a:chExt cx="1042416" cy="783914"/>
          </a:xfrm>
        </p:grpSpPr>
        <p:sp>
          <p:nvSpPr>
            <p:cNvPr id="57" name="圆角矩形 56"/>
            <p:cNvSpPr/>
            <p:nvPr/>
          </p:nvSpPr>
          <p:spPr>
            <a:xfrm>
              <a:off x="5403365" y="3256261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430797" y="3417385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奋斗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486929" y="4781226"/>
            <a:ext cx="857062" cy="646583"/>
            <a:chOff x="4028555" y="4607103"/>
            <a:chExt cx="1039099" cy="783914"/>
          </a:xfrm>
        </p:grpSpPr>
        <p:sp>
          <p:nvSpPr>
            <p:cNvPr id="60" name="圆角矩形 59"/>
            <p:cNvSpPr/>
            <p:nvPr/>
          </p:nvSpPr>
          <p:spPr>
            <a:xfrm>
              <a:off x="4028555" y="4607103"/>
              <a:ext cx="783914" cy="783914"/>
            </a:xfrm>
            <a:prstGeom prst="roundRect">
              <a:avLst>
                <a:gd name="adj" fmla="val 7119"/>
              </a:avLst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052670" y="4768227"/>
              <a:ext cx="1014984" cy="485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激情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187246" y="4025474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486623" y="4984458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187615" y="5220737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877757" y="5498939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775725" y="2605138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329066" y="1555575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063821" y="2311367"/>
            <a:ext cx="361258" cy="361258"/>
            <a:chOff x="304800" y="673100"/>
            <a:chExt cx="4000500" cy="4000500"/>
          </a:xfrm>
          <a:solidFill>
            <a:srgbClr val="C30D2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725514" y="368932"/>
            <a:ext cx="2658751" cy="2387603"/>
            <a:chOff x="4779960" y="-1132206"/>
            <a:chExt cx="2658750" cy="2387602"/>
          </a:xfrm>
          <a:solidFill>
            <a:srgbClr val="C30D23"/>
          </a:solidFill>
        </p:grpSpPr>
        <p:sp>
          <p:nvSpPr>
            <p:cNvPr id="5" name="任意多边形 4"/>
            <p:cNvSpPr/>
            <p:nvPr/>
          </p:nvSpPr>
          <p:spPr>
            <a:xfrm>
              <a:off x="4779960" y="-1132206"/>
              <a:ext cx="2658750" cy="238760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p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5">
                <a:solidFill>
                  <a:srgbClr val="83BB48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67390" y="-571156"/>
              <a:ext cx="1877436" cy="1107996"/>
            </a:xfrm>
            <a:prstGeom prst="rect">
              <a:avLst/>
            </a:prstGeom>
            <a:noFill/>
            <a:ln>
              <a:solidFill>
                <a:srgbClr val="C30D23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6600" b="1" dirty="0">
                  <a:solidFill>
                    <a:prstClr val="white"/>
                  </a:solidFill>
                  <a:cs typeface="+mn-ea"/>
                  <a:sym typeface="+mn-lt"/>
                </a:rPr>
                <a:t>目录</a:t>
              </a:r>
              <a:endParaRPr lang="zh-CN" altLang="en-US" sz="66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3206" y="3532465"/>
            <a:ext cx="1310635" cy="1176972"/>
            <a:chOff x="1080871" y="2435772"/>
            <a:chExt cx="1825543" cy="1639368"/>
          </a:xfrm>
        </p:grpSpPr>
        <p:sp>
          <p:nvSpPr>
            <p:cNvPr id="16" name="任意多边形 15"/>
            <p:cNvSpPr/>
            <p:nvPr/>
          </p:nvSpPr>
          <p:spPr>
            <a:xfrm>
              <a:off x="1250577" y="2584405"/>
              <a:ext cx="1486131" cy="133457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C30D23"/>
            </a:solidFill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prstClr val="white"/>
                  </a:solidFill>
                  <a:cs typeface="+mn-ea"/>
                  <a:sym typeface="+mn-lt"/>
                </a:rPr>
                <a:t>1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080871" y="2435772"/>
              <a:ext cx="1825543" cy="163936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4401650" y="78096"/>
            <a:ext cx="3306481" cy="2969277"/>
          </a:xfrm>
          <a:custGeom>
            <a:avLst/>
            <a:gdLst>
              <a:gd name="connsiteX0" fmla="*/ 949445 w 3191647"/>
              <a:gd name="connsiteY0" fmla="*/ 0 h 2866152"/>
              <a:gd name="connsiteX1" fmla="*/ 2234352 w 3191647"/>
              <a:gd name="connsiteY1" fmla="*/ 0 h 2866152"/>
              <a:gd name="connsiteX2" fmla="*/ 2402131 w 3191647"/>
              <a:gd name="connsiteY2" fmla="*/ 51249 h 2866152"/>
              <a:gd name="connsiteX3" fmla="*/ 2409685 w 3191647"/>
              <a:gd name="connsiteY3" fmla="*/ 57482 h 2866152"/>
              <a:gd name="connsiteX4" fmla="*/ 2430115 w 3191647"/>
              <a:gd name="connsiteY4" fmla="*/ 70005 h 2866152"/>
              <a:gd name="connsiteX5" fmla="*/ 2508940 w 3191647"/>
              <a:gd name="connsiteY5" fmla="*/ 159371 h 2866152"/>
              <a:gd name="connsiteX6" fmla="*/ 3151394 w 3191647"/>
              <a:gd name="connsiteY6" fmla="*/ 1272133 h 2866152"/>
              <a:gd name="connsiteX7" fmla="*/ 3181372 w 3191647"/>
              <a:gd name="connsiteY7" fmla="*/ 1499841 h 2866152"/>
              <a:gd name="connsiteX8" fmla="*/ 3172981 w 3191647"/>
              <a:gd name="connsiteY8" fmla="*/ 1522315 h 2866152"/>
              <a:gd name="connsiteX9" fmla="*/ 3170003 w 3191647"/>
              <a:gd name="connsiteY9" fmla="*/ 1535472 h 2866152"/>
              <a:gd name="connsiteX10" fmla="*/ 3145044 w 3191647"/>
              <a:gd name="connsiteY10" fmla="*/ 1590895 h 2866152"/>
              <a:gd name="connsiteX11" fmla="*/ 2502590 w 3191647"/>
              <a:gd name="connsiteY11" fmla="*/ 2703657 h 2866152"/>
              <a:gd name="connsiteX12" fmla="*/ 2488794 w 3191647"/>
              <a:gd name="connsiteY12" fmla="*/ 2722817 h 2866152"/>
              <a:gd name="connsiteX13" fmla="*/ 2482806 w 3191647"/>
              <a:gd name="connsiteY13" fmla="*/ 2733849 h 2866152"/>
              <a:gd name="connsiteX14" fmla="*/ 2467439 w 3191647"/>
              <a:gd name="connsiteY14" fmla="*/ 2752474 h 2866152"/>
              <a:gd name="connsiteX15" fmla="*/ 2467072 w 3191647"/>
              <a:gd name="connsiteY15" fmla="*/ 2752984 h 2866152"/>
              <a:gd name="connsiteX16" fmla="*/ 2466846 w 3191647"/>
              <a:gd name="connsiteY16" fmla="*/ 2753192 h 2866152"/>
              <a:gd name="connsiteX17" fmla="*/ 2446163 w 3191647"/>
              <a:gd name="connsiteY17" fmla="*/ 2778260 h 2866152"/>
              <a:gd name="connsiteX18" fmla="*/ 2233973 w 3191647"/>
              <a:gd name="connsiteY18" fmla="*/ 2866152 h 2866152"/>
              <a:gd name="connsiteX19" fmla="*/ 949066 w 3191647"/>
              <a:gd name="connsiteY19" fmla="*/ 2866152 h 2866152"/>
              <a:gd name="connsiteX20" fmla="*/ 700233 w 3191647"/>
              <a:gd name="connsiteY20" fmla="*/ 2733849 h 2866152"/>
              <a:gd name="connsiteX21" fmla="*/ 689623 w 3191647"/>
              <a:gd name="connsiteY21" fmla="*/ 2714300 h 2866152"/>
              <a:gd name="connsiteX22" fmla="*/ 681960 w 3191647"/>
              <a:gd name="connsiteY22" fmla="*/ 2703658 h 2866152"/>
              <a:gd name="connsiteX23" fmla="*/ 39506 w 3191647"/>
              <a:gd name="connsiteY23" fmla="*/ 1590896 h 2866152"/>
              <a:gd name="connsiteX24" fmla="*/ 1526 w 3191647"/>
              <a:gd name="connsiteY24" fmla="*/ 1477948 h 2866152"/>
              <a:gd name="connsiteX25" fmla="*/ 720 w 3191647"/>
              <a:gd name="connsiteY25" fmla="*/ 1447354 h 2866152"/>
              <a:gd name="connsiteX26" fmla="*/ 0 w 3191647"/>
              <a:gd name="connsiteY26" fmla="*/ 1443059 h 2866152"/>
              <a:gd name="connsiteX27" fmla="*/ 303 w 3191647"/>
              <a:gd name="connsiteY27" fmla="*/ 1431516 h 2866152"/>
              <a:gd name="connsiteX28" fmla="*/ 0 w 3191647"/>
              <a:gd name="connsiteY28" fmla="*/ 1419970 h 2866152"/>
              <a:gd name="connsiteX29" fmla="*/ 720 w 3191647"/>
              <a:gd name="connsiteY29" fmla="*/ 1415675 h 2866152"/>
              <a:gd name="connsiteX30" fmla="*/ 1526 w 3191647"/>
              <a:gd name="connsiteY30" fmla="*/ 1385081 h 2866152"/>
              <a:gd name="connsiteX31" fmla="*/ 39506 w 3191647"/>
              <a:gd name="connsiteY31" fmla="*/ 1272134 h 2866152"/>
              <a:gd name="connsiteX32" fmla="*/ 681960 w 3191647"/>
              <a:gd name="connsiteY32" fmla="*/ 159372 h 2866152"/>
              <a:gd name="connsiteX33" fmla="*/ 698045 w 3191647"/>
              <a:gd name="connsiteY33" fmla="*/ 137034 h 2866152"/>
              <a:gd name="connsiteX34" fmla="*/ 700612 w 3191647"/>
              <a:gd name="connsiteY34" fmla="*/ 132303 h 2866152"/>
              <a:gd name="connsiteX35" fmla="*/ 707202 w 3191647"/>
              <a:gd name="connsiteY35" fmla="*/ 124316 h 2866152"/>
              <a:gd name="connsiteX36" fmla="*/ 717478 w 3191647"/>
              <a:gd name="connsiteY36" fmla="*/ 110046 h 2866152"/>
              <a:gd name="connsiteX37" fmla="*/ 723796 w 3191647"/>
              <a:gd name="connsiteY37" fmla="*/ 104204 h 2866152"/>
              <a:gd name="connsiteX38" fmla="*/ 737255 w 3191647"/>
              <a:gd name="connsiteY38" fmla="*/ 87892 h 2866152"/>
              <a:gd name="connsiteX39" fmla="*/ 949445 w 3191647"/>
              <a:gd name="connsiteY39" fmla="*/ 0 h 28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91647" h="2866152">
                <a:moveTo>
                  <a:pt x="949445" y="0"/>
                </a:moveTo>
                <a:lnTo>
                  <a:pt x="2234352" y="0"/>
                </a:lnTo>
                <a:cubicBezTo>
                  <a:pt x="2296501" y="0"/>
                  <a:pt x="2354237" y="18893"/>
                  <a:pt x="2402131" y="51249"/>
                </a:cubicBezTo>
                <a:lnTo>
                  <a:pt x="2409685" y="57482"/>
                </a:lnTo>
                <a:lnTo>
                  <a:pt x="2430115" y="70005"/>
                </a:lnTo>
                <a:cubicBezTo>
                  <a:pt x="2461216" y="93504"/>
                  <a:pt x="2488224" y="123489"/>
                  <a:pt x="2508940" y="159371"/>
                </a:cubicBezTo>
                <a:lnTo>
                  <a:pt x="3151394" y="1272133"/>
                </a:lnTo>
                <a:cubicBezTo>
                  <a:pt x="3192826" y="1343897"/>
                  <a:pt x="3201249" y="1425660"/>
                  <a:pt x="3181372" y="1499841"/>
                </a:cubicBezTo>
                <a:lnTo>
                  <a:pt x="3172981" y="1522315"/>
                </a:lnTo>
                <a:lnTo>
                  <a:pt x="3170003" y="1535472"/>
                </a:lnTo>
                <a:cubicBezTo>
                  <a:pt x="3163697" y="1554388"/>
                  <a:pt x="3155402" y="1572954"/>
                  <a:pt x="3145044" y="1590895"/>
                </a:cubicBezTo>
                <a:lnTo>
                  <a:pt x="2502590" y="2703657"/>
                </a:lnTo>
                <a:lnTo>
                  <a:pt x="2488794" y="2722817"/>
                </a:lnTo>
                <a:lnTo>
                  <a:pt x="2482806" y="2733849"/>
                </a:lnTo>
                <a:lnTo>
                  <a:pt x="2467439" y="2752474"/>
                </a:lnTo>
                <a:lnTo>
                  <a:pt x="2467072" y="2752984"/>
                </a:lnTo>
                <a:lnTo>
                  <a:pt x="2466846" y="2753192"/>
                </a:lnTo>
                <a:lnTo>
                  <a:pt x="2446163" y="2778260"/>
                </a:lnTo>
                <a:cubicBezTo>
                  <a:pt x="2391859" y="2832565"/>
                  <a:pt x="2316839" y="2866152"/>
                  <a:pt x="2233973" y="2866152"/>
                </a:cubicBezTo>
                <a:lnTo>
                  <a:pt x="949066" y="2866152"/>
                </a:lnTo>
                <a:cubicBezTo>
                  <a:pt x="845484" y="2866152"/>
                  <a:pt x="754160" y="2813671"/>
                  <a:pt x="700233" y="2733849"/>
                </a:cubicBezTo>
                <a:lnTo>
                  <a:pt x="689623" y="2714300"/>
                </a:lnTo>
                <a:lnTo>
                  <a:pt x="681960" y="2703658"/>
                </a:lnTo>
                <a:lnTo>
                  <a:pt x="39506" y="1590896"/>
                </a:lnTo>
                <a:cubicBezTo>
                  <a:pt x="18789" y="1555014"/>
                  <a:pt x="6326" y="1516632"/>
                  <a:pt x="1526" y="1477948"/>
                </a:cubicBezTo>
                <a:lnTo>
                  <a:pt x="720" y="1447354"/>
                </a:lnTo>
                <a:lnTo>
                  <a:pt x="0" y="1443059"/>
                </a:lnTo>
                <a:lnTo>
                  <a:pt x="303" y="1431516"/>
                </a:lnTo>
                <a:lnTo>
                  <a:pt x="0" y="1419970"/>
                </a:lnTo>
                <a:lnTo>
                  <a:pt x="720" y="1415675"/>
                </a:lnTo>
                <a:lnTo>
                  <a:pt x="1526" y="1385081"/>
                </a:lnTo>
                <a:cubicBezTo>
                  <a:pt x="6326" y="1346398"/>
                  <a:pt x="18789" y="1308016"/>
                  <a:pt x="39506" y="1272134"/>
                </a:cubicBezTo>
                <a:lnTo>
                  <a:pt x="681960" y="159372"/>
                </a:lnTo>
                <a:lnTo>
                  <a:pt x="698045" y="137034"/>
                </a:lnTo>
                <a:lnTo>
                  <a:pt x="700612" y="132303"/>
                </a:lnTo>
                <a:lnTo>
                  <a:pt x="707202" y="124316"/>
                </a:lnTo>
                <a:lnTo>
                  <a:pt x="717478" y="110046"/>
                </a:lnTo>
                <a:lnTo>
                  <a:pt x="723796" y="104204"/>
                </a:lnTo>
                <a:lnTo>
                  <a:pt x="737255" y="87892"/>
                </a:lnTo>
                <a:cubicBezTo>
                  <a:pt x="791559" y="33588"/>
                  <a:pt x="866580" y="0"/>
                  <a:pt x="949445" y="0"/>
                </a:cubicBezTo>
                <a:close/>
              </a:path>
            </a:pathLst>
          </a:custGeom>
          <a:noFill/>
          <a:ln w="25400">
            <a:solidFill>
              <a:srgbClr val="C30D23"/>
            </a:solidFill>
          </a:ln>
          <a:effectLst>
            <a:outerShdw blurRad="571500" dist="342900" dir="228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5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527130" y="3529925"/>
            <a:ext cx="1310635" cy="1176972"/>
            <a:chOff x="1080871" y="2435772"/>
            <a:chExt cx="1825543" cy="1639368"/>
          </a:xfrm>
        </p:grpSpPr>
        <p:sp>
          <p:nvSpPr>
            <p:cNvPr id="36" name="任意多边形 35"/>
            <p:cNvSpPr/>
            <p:nvPr/>
          </p:nvSpPr>
          <p:spPr>
            <a:xfrm>
              <a:off x="1250577" y="2584405"/>
              <a:ext cx="1486131" cy="133457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C30D23"/>
            </a:solidFill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prstClr val="white"/>
                  </a:solidFill>
                  <a:cs typeface="+mn-ea"/>
                  <a:sym typeface="+mn-lt"/>
                </a:rPr>
                <a:t>2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080871" y="2435772"/>
              <a:ext cx="1825543" cy="163936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708525" y="3527425"/>
            <a:ext cx="1310640" cy="1176655"/>
            <a:chOff x="1080871" y="2435772"/>
            <a:chExt cx="1825543" cy="1639368"/>
          </a:xfrm>
        </p:grpSpPr>
        <p:sp>
          <p:nvSpPr>
            <p:cNvPr id="39" name="任意多边形 38"/>
            <p:cNvSpPr/>
            <p:nvPr/>
          </p:nvSpPr>
          <p:spPr>
            <a:xfrm>
              <a:off x="1250577" y="2584405"/>
              <a:ext cx="1486131" cy="133457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C30D23"/>
            </a:solidFill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prstClr val="white"/>
                  </a:solidFill>
                  <a:cs typeface="+mn-ea"/>
                  <a:sym typeface="+mn-lt"/>
                </a:rPr>
                <a:t>3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1080871" y="2435772"/>
              <a:ext cx="1825543" cy="163936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50618" y="3524210"/>
            <a:ext cx="1310635" cy="1176972"/>
            <a:chOff x="1080871" y="2435772"/>
            <a:chExt cx="1825543" cy="1639368"/>
          </a:xfrm>
        </p:grpSpPr>
        <p:sp>
          <p:nvSpPr>
            <p:cNvPr id="42" name="任意多边形 41"/>
            <p:cNvSpPr/>
            <p:nvPr/>
          </p:nvSpPr>
          <p:spPr>
            <a:xfrm>
              <a:off x="1250577" y="2584405"/>
              <a:ext cx="1486131" cy="133457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C30D23"/>
            </a:solidFill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prstClr val="white"/>
                  </a:solidFill>
                  <a:cs typeface="+mn-ea"/>
                  <a:sym typeface="+mn-lt"/>
                </a:rPr>
                <a:t>4</a:t>
              </a:r>
              <a:endParaRPr lang="zh-CN" altLang="en-US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080871" y="2435772"/>
              <a:ext cx="1825543" cy="163936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648466" y="4994235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sym typeface="+mn-ea"/>
              </a:rPr>
              <a:t>工作业绩</a:t>
            </a:r>
            <a:endParaRPr lang="zh-CN" altLang="en-US" sz="24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527490" y="4994342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sym typeface="+mn-ea"/>
              </a:rPr>
              <a:t>优化与创新</a:t>
            </a:r>
            <a:endParaRPr lang="zh-CN" altLang="en-US" sz="24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25763" y="4993267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sym typeface="+mn-ea"/>
              </a:rPr>
              <a:t>精进和成长</a:t>
            </a:r>
            <a:endParaRPr lang="zh-CN" altLang="en-US" sz="24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271213" y="3641685"/>
            <a:ext cx="1310635" cy="1176972"/>
            <a:chOff x="1080871" y="2435772"/>
            <a:chExt cx="1825543" cy="1639368"/>
          </a:xfrm>
        </p:grpSpPr>
        <p:sp>
          <p:nvSpPr>
            <p:cNvPr id="7" name="任意多边形 6"/>
            <p:cNvSpPr/>
            <p:nvPr/>
          </p:nvSpPr>
          <p:spPr>
            <a:xfrm>
              <a:off x="1250577" y="2584405"/>
              <a:ext cx="1486131" cy="1334571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solidFill>
              <a:srgbClr val="C30D23"/>
            </a:solidFill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 dirty="0">
                  <a:solidFill>
                    <a:prstClr val="white"/>
                  </a:solidFill>
                  <a:cs typeface="+mn-ea"/>
                  <a:sym typeface="+mn-lt"/>
                </a:rPr>
                <a:t>5</a:t>
              </a:r>
              <a:endParaRPr lang="en-US" altLang="zh-CN" sz="2800" b="1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080871" y="2435772"/>
              <a:ext cx="1825543" cy="163936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>
              <a:solidFill>
                <a:srgbClr val="C30D23"/>
              </a:solidFill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9270996" y="4994536"/>
            <a:ext cx="177546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zh-CN" sz="2400" b="1" dirty="0">
                <a:solidFill>
                  <a:srgbClr val="C00000"/>
                </a:solidFill>
                <a:sym typeface="+mn-ea"/>
              </a:rPr>
              <a:t>2022</a:t>
            </a:r>
            <a:r>
              <a:rPr lang="zh-CN" altLang="en-US" sz="2400" b="1" dirty="0">
                <a:solidFill>
                  <a:srgbClr val="C00000"/>
                </a:solidFill>
                <a:sym typeface="+mn-ea"/>
              </a:rPr>
              <a:t>年计划</a:t>
            </a:r>
            <a:endParaRPr lang="zh-CN" altLang="en-US" sz="24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09481" y="4994536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2400" b="1" dirty="0">
                <a:solidFill>
                  <a:srgbClr val="C30D23"/>
                </a:solidFill>
                <a:cs typeface="+mn-ea"/>
                <a:sym typeface="+mn-lt"/>
              </a:rPr>
              <a:t>吐槽</a:t>
            </a:r>
            <a:endParaRPr lang="zh-CN" altLang="en-US" sz="2400" b="1" dirty="0">
              <a:solidFill>
                <a:srgbClr val="C30D2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66750" y="31432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</a:rPr>
              <a:t>工作业绩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84161" y="3229914"/>
            <a:ext cx="2471784" cy="398780"/>
            <a:chOff x="600000" y="3918153"/>
            <a:chExt cx="2540834" cy="398780"/>
          </a:xfrm>
        </p:grpSpPr>
        <p:sp>
          <p:nvSpPr>
            <p:cNvPr id="12" name="Freeform 512"/>
            <p:cNvSpPr/>
            <p:nvPr/>
          </p:nvSpPr>
          <p:spPr bwMode="auto">
            <a:xfrm>
              <a:off x="600000" y="3999997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0504" y="3918153"/>
              <a:ext cx="23903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部分</a:t>
              </a:r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开发功能展示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84161" y="2174544"/>
            <a:ext cx="2471149" cy="398780"/>
            <a:chOff x="600653" y="4079443"/>
            <a:chExt cx="2540181" cy="398780"/>
          </a:xfrm>
        </p:grpSpPr>
        <p:sp>
          <p:nvSpPr>
            <p:cNvPr id="15" name="Freeform 512"/>
            <p:cNvSpPr/>
            <p:nvPr/>
          </p:nvSpPr>
          <p:spPr bwMode="auto">
            <a:xfrm>
              <a:off x="600653" y="4161922"/>
              <a:ext cx="130379" cy="234694"/>
            </a:xfrm>
            <a:custGeom>
              <a:avLst/>
              <a:gdLst>
                <a:gd name="T0" fmla="*/ 54 w 106"/>
                <a:gd name="T1" fmla="*/ 105 h 210"/>
                <a:gd name="T2" fmla="*/ 0 w 106"/>
                <a:gd name="T3" fmla="*/ 159 h 210"/>
                <a:gd name="T4" fmla="*/ 0 w 106"/>
                <a:gd name="T5" fmla="*/ 210 h 210"/>
                <a:gd name="T6" fmla="*/ 0 w 106"/>
                <a:gd name="T7" fmla="*/ 210 h 210"/>
                <a:gd name="T8" fmla="*/ 106 w 106"/>
                <a:gd name="T9" fmla="*/ 105 h 210"/>
                <a:gd name="T10" fmla="*/ 0 w 106"/>
                <a:gd name="T11" fmla="*/ 0 h 210"/>
                <a:gd name="T12" fmla="*/ 0 w 106"/>
                <a:gd name="T13" fmla="*/ 0 h 210"/>
                <a:gd name="T14" fmla="*/ 0 w 106"/>
                <a:gd name="T15" fmla="*/ 51 h 210"/>
                <a:gd name="T16" fmla="*/ 54 w 106"/>
                <a:gd name="T17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210">
                  <a:moveTo>
                    <a:pt x="54" y="105"/>
                  </a:moveTo>
                  <a:lnTo>
                    <a:pt x="0" y="15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106" y="10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54" y="105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91423" tIns="45711" rIns="91423" bIns="45711" numCol="1" anchor="t" anchorCtr="0" compatLnSpc="1"/>
            <a:lstStyle>
              <a:defPPr>
                <a:defRPr lang="zh-CN"/>
              </a:defPPr>
              <a:lvl1pPr marL="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561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186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2748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0309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7871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54960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3057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06825" algn="l" defTabSz="951230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9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50504" y="4079443"/>
              <a:ext cx="239033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C30D23"/>
                  </a:solidFill>
                  <a:cs typeface="+mn-ea"/>
                  <a:sym typeface="+mn-lt"/>
                </a:rPr>
                <a:t>开发功能概述</a:t>
              </a:r>
              <a:endParaRPr lang="zh-CN" altLang="en-US" sz="2000" b="1" dirty="0">
                <a:solidFill>
                  <a:srgbClr val="C30D23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开发功能概述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968375" y="2306320"/>
            <a:ext cx="10255250" cy="1107440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        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销售类型分为 主品、自研品、自采品、招商品， 用户在下单时，会根据不同商品的销售类型，生成不同类型的销售订单，用于拆分商品主品 原来只能以 供应商编码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1001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做为判断的基础，同时，为店长、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财务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统计商品数据做了更为灵活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的判断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6706" y="1636572"/>
            <a:ext cx="3371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小店商品</a:t>
            </a:r>
            <a:r>
              <a:rPr lang="en-US" altLang="zh-CN" sz="2000" b="1" dirty="0">
                <a:solidFill>
                  <a:srgbClr val="C00000"/>
                </a:solidFill>
              </a:rPr>
              <a:t>/</a:t>
            </a:r>
            <a:r>
              <a:rPr lang="zh-CN" altLang="en-US" sz="2000" b="1" dirty="0">
                <a:solidFill>
                  <a:srgbClr val="C00000"/>
                </a:solidFill>
              </a:rPr>
              <a:t>订单 增加销售类型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8306" y="3566972"/>
            <a:ext cx="50349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C00000"/>
                </a:solidFill>
              </a:rPr>
              <a:t>增加 自动填充修改人创建人的 </a:t>
            </a:r>
            <a:r>
              <a:rPr lang="en-US" altLang="zh-CN" sz="2000" b="1" dirty="0">
                <a:solidFill>
                  <a:srgbClr val="C00000"/>
                </a:solidFill>
              </a:rPr>
              <a:t>dubbo-filter 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sp>
        <p:nvSpPr>
          <p:cNvPr id="5" name="Text Placeholder 2"/>
          <p:cNvSpPr txBox="1"/>
          <p:nvPr/>
        </p:nvSpPr>
        <p:spPr>
          <a:xfrm>
            <a:off x="968375" y="4264025"/>
            <a:ext cx="10255250" cy="73850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	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因为我们后台在创建记录和修改记录时，存在总要手动硬编码写一条创建人和修改人的</a:t>
            </a:r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set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值的代码，有时候存在忘记的可能，因此增加了该功能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开发功能概述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968375" y="2199005"/>
            <a:ext cx="10255250" cy="368935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ea"/>
                <a:sym typeface="+mn-lt"/>
              </a:rPr>
              <a:t>   </a:t>
            </a:r>
            <a:endParaRPr lang="zh-CN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6706" y="1529257"/>
            <a:ext cx="3047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营销中心 优惠券模块开发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1045" y="2362835"/>
            <a:ext cx="10453370" cy="4495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2515" y="1993900"/>
            <a:ext cx="916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了解领域类型代码编写风格，在原有基础代码和业务开发了营销中心优惠券功能，渠道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开发功能概述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6706" y="1636572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事件中心接入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3945" y="2129790"/>
            <a:ext cx="10184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各项积分事件接入事件系统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6706" y="2498267"/>
            <a:ext cx="40620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C00000"/>
                </a:solidFill>
              </a:rPr>
              <a:t>Rabbit MQ </a:t>
            </a:r>
            <a:r>
              <a:rPr lang="zh-CN" altLang="en-US" sz="2000" b="1" dirty="0">
                <a:solidFill>
                  <a:srgbClr val="C00000"/>
                </a:solidFill>
              </a:rPr>
              <a:t>消息通道通过代码生成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3945" y="2896870"/>
            <a:ext cx="10184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现在的</a:t>
            </a:r>
            <a:r>
              <a:rPr lang="en-US" altLang="zh-CN"/>
              <a:t>mq</a:t>
            </a:r>
            <a:r>
              <a:rPr lang="zh-CN" altLang="en-US"/>
              <a:t>消息通道无需上线后再创建，或是用 </a:t>
            </a:r>
            <a:r>
              <a:rPr lang="en-US" altLang="zh-CN"/>
              <a:t>bean </a:t>
            </a:r>
            <a:r>
              <a:rPr lang="zh-CN" altLang="en-US"/>
              <a:t>注解形式生成，只需在 </a:t>
            </a:r>
            <a:r>
              <a:rPr lang="en-US" altLang="zh-CN"/>
              <a:t>Mqinit  </a:t>
            </a:r>
            <a:r>
              <a:rPr lang="zh-CN" altLang="en-US"/>
              <a:t>方法中编写对应的创建队列和交换机，和相应的绑定关系即可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6706" y="3657777"/>
            <a:ext cx="35413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 dirty="0">
                <a:solidFill>
                  <a:srgbClr val="C00000"/>
                </a:solidFill>
              </a:rPr>
              <a:t>SCRM </a:t>
            </a:r>
            <a:r>
              <a:rPr lang="zh-CN" altLang="en-US" sz="2000" b="1" dirty="0">
                <a:solidFill>
                  <a:srgbClr val="C00000"/>
                </a:solidFill>
              </a:rPr>
              <a:t>智能商品推荐接入小店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3945" y="4185285"/>
            <a:ext cx="10184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在原有商品周边信息的 策略模式增加 商品推荐功能，并扩展智能推荐方式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0681" y="4683302"/>
            <a:ext cx="2793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C00000"/>
                </a:solidFill>
              </a:rPr>
              <a:t>重点项目 会员中心系统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3945" y="5189220"/>
            <a:ext cx="101841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与原小店会员兼容的同时、增加会员注册、社群信息、会员签到、优惠券、签到抽奖、数据统计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30D23"/>
                </a:solidFill>
                <a:cs typeface="+mn-ea"/>
                <a:sym typeface="+mn-lt"/>
              </a:rPr>
              <a:t>开发功能概述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6706" y="1636572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组合商品功能开发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3945" y="2129790"/>
            <a:ext cx="101841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小店发货由于存在多个子商品关联主商品的发货方式，仓库拆解复杂，因此增加了该功能、提升仓库发货效率，降低仓库发货的发货错误率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6706" y="3093897"/>
            <a:ext cx="40208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srgbClr val="C00000"/>
                </a:solidFill>
              </a:rPr>
              <a:t>复杂项目 </a:t>
            </a:r>
            <a:r>
              <a:rPr lang="en-US" altLang="zh-CN" sz="2000" b="1" dirty="0">
                <a:solidFill>
                  <a:srgbClr val="C00000"/>
                </a:solidFill>
              </a:rPr>
              <a:t>wms/oms </a:t>
            </a:r>
            <a:r>
              <a:rPr lang="zh-CN" altLang="en-US" sz="2000" b="1" dirty="0">
                <a:solidFill>
                  <a:srgbClr val="C00000"/>
                </a:solidFill>
              </a:rPr>
              <a:t>接入小店系统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3945" y="3867785"/>
            <a:ext cx="101841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这个功能也是开发了接近一年，从去年年底就已经开始了，那时候基础的流程框架已经定义，但由于各方面的原因，各项问题的剖析程度不够深入，导致开发速度缓慢，在后面</a:t>
            </a:r>
            <a:r>
              <a:rPr lang="en-US" altLang="zh-CN"/>
              <a:t>10</a:t>
            </a:r>
            <a:r>
              <a:rPr lang="zh-CN" altLang="en-US"/>
              <a:t>月份重新开始该项目开发，也终于在</a:t>
            </a:r>
            <a:r>
              <a:rPr lang="en-US" altLang="zh-CN"/>
              <a:t>1</a:t>
            </a:r>
            <a:r>
              <a:rPr lang="zh-CN" altLang="en-US"/>
              <a:t>月</a:t>
            </a:r>
            <a:r>
              <a:rPr lang="en-US" altLang="zh-CN"/>
              <a:t>4</a:t>
            </a:r>
            <a:r>
              <a:rPr lang="zh-CN" altLang="en-US"/>
              <a:t>日将该项目上线；</a:t>
            </a:r>
            <a:endParaRPr lang="zh-CN" altLang="en-US"/>
          </a:p>
          <a:p>
            <a:r>
              <a:rPr lang="zh-CN" altLang="en-US"/>
              <a:t>虽然该功能尚未完全启用，但我想它能在以后将公司的各项发货业务集中，降低发货复杂度，降低发货错误率，降低发货沟通成本，同时提升发货数据统计，以及财务各项对接数据的时效性，从原来的订单完成七天后才知道的发货数据，订单完成数据，各项结算金额，提升到现在从下单支付完成时就可以实时分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76250" y="342900"/>
            <a:ext cx="9525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66750" y="314325"/>
            <a:ext cx="3840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C00000"/>
                </a:solidFill>
              </a:rPr>
              <a:t>部分开发功能展示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6610" y="124015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rgbClr val="C00000"/>
                </a:solidFill>
                <a:sym typeface="+mn-ea"/>
              </a:rPr>
              <a:t>会员中心首页</a:t>
            </a:r>
            <a:endParaRPr lang="zh-CN" altLang="en-US" b="1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6" name="图片 5" descr="61002e8f6207ec672a2a15adff02f4c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55" y="1675130"/>
            <a:ext cx="3178175" cy="5118100"/>
          </a:xfrm>
          <a:prstGeom prst="rect">
            <a:avLst/>
          </a:prstGeom>
        </p:spPr>
      </p:pic>
      <p:pic>
        <p:nvPicPr>
          <p:cNvPr id="7" name="图片 6" descr="c5ca7c6d81718bdd221e57215bc90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95" y="1608455"/>
            <a:ext cx="3538855" cy="518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UNIT_PLACING_PICTURE_USER_VIEWPORT" val="{&quot;height&quot;:14445,&quot;width&quot;:18435}"/>
</p:tagLst>
</file>

<file path=ppt/tags/tag3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专注工作汇报类PPT排版设计，定制QQ:418157732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qxxq0ir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1557</Words>
  <Application>WPS 演示</Application>
  <PresentationFormat>宽屏</PresentationFormat>
  <Paragraphs>164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宋体</vt:lpstr>
      <vt:lpstr>Wingdings</vt:lpstr>
      <vt:lpstr>Lato Regular</vt:lpstr>
      <vt:lpstr>Segoe Print</vt:lpstr>
      <vt:lpstr>微软雅黑</vt:lpstr>
      <vt:lpstr>Arial Unicode MS</vt:lpstr>
      <vt:lpstr>Calibri</vt:lpstr>
      <vt:lpstr>专注工作汇报类PPT排版设计，定制QQ:418157732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www.51pptmo 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StephenZhu</dc:creator>
  <cp:keywords>51PPT模板网</cp:keywords>
  <dc:description>www.51pptm oban.com</dc:description>
  <cp:lastModifiedBy>WPS_1638428595</cp:lastModifiedBy>
  <cp:revision>53</cp:revision>
  <dcterms:created xsi:type="dcterms:W3CDTF">2019-01-02T23:59:00Z</dcterms:created>
  <dcterms:modified xsi:type="dcterms:W3CDTF">2022-05-11T06:36:33Z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2052-11.1.0.10132</vt:lpwstr>
  </property>
</Properties>
</file>